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64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4848"/>
    <a:srgbClr val="FF4F4F"/>
    <a:srgbClr val="A3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rgbClr val="D34848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Cronograma</a:t>
            </a:r>
            <a:endParaRPr lang="es-MX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66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0" y="0"/>
            <a:ext cx="1642619" cy="6858000"/>
          </a:xfrm>
          <a:prstGeom prst="rect">
            <a:avLst/>
          </a:prstGeom>
          <a:solidFill>
            <a:srgbClr val="D34848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39" y="99631"/>
            <a:ext cx="1316739" cy="1591059"/>
          </a:xfrm>
          <a:prstGeom prst="rect">
            <a:avLst/>
          </a:prstGeom>
        </p:spPr>
      </p:pic>
      <p:sp>
        <p:nvSpPr>
          <p:cNvPr id="10" name="CuadroTexto 9"/>
          <p:cNvSpPr txBox="1"/>
          <p:nvPr userDrawn="1"/>
        </p:nvSpPr>
        <p:spPr>
          <a:xfrm>
            <a:off x="25400" y="1905000"/>
            <a:ext cx="161721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Justificación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Introducción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Hipótesis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Objetivos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Metodología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Resultados</a:t>
            </a:r>
          </a:p>
          <a:p>
            <a:endParaRPr lang="es-MX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s-MX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Cronograma</a:t>
            </a:r>
            <a:endParaRPr lang="es-MX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796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4854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714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7860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52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0448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08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924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974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1271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1255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2B518-DE62-4DAA-8E8E-F364E81A1593}" type="datetimeFigureOut">
              <a:rPr lang="es-MX" smtClean="0"/>
              <a:t>28/05/2015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13E4A-206B-4AE5-9679-A6FA9B401F9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53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005097" y="4003895"/>
            <a:ext cx="5306471" cy="830997"/>
          </a:xfrm>
        </p:spPr>
        <p:txBody>
          <a:bodyPr>
            <a:normAutofit/>
          </a:bodyPr>
          <a:lstStyle/>
          <a:p>
            <a:pPr algn="r"/>
            <a:r>
              <a:rPr lang="es-MX" sz="3600" smtClean="0">
                <a:solidFill>
                  <a:schemeClr val="bg1"/>
                </a:solidFill>
              </a:rPr>
              <a:t>Autor</a:t>
            </a:r>
            <a:endParaRPr lang="es-MX" sz="440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237151" y="2712457"/>
            <a:ext cx="7074417" cy="1986566"/>
          </a:xfrm>
        </p:spPr>
        <p:txBody>
          <a:bodyPr>
            <a:normAutofit/>
          </a:bodyPr>
          <a:lstStyle/>
          <a:p>
            <a:pPr algn="r"/>
            <a:r>
              <a:rPr lang="es-MX" sz="2800" smtClean="0">
                <a:solidFill>
                  <a:schemeClr val="bg1"/>
                </a:solidFill>
              </a:rPr>
              <a:t>Título de la Presentación</a:t>
            </a:r>
            <a:endParaRPr lang="es-MX" sz="2800">
              <a:solidFill>
                <a:schemeClr val="bg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0" r="48983" b="2202"/>
          <a:stretch/>
        </p:blipFill>
        <p:spPr>
          <a:xfrm>
            <a:off x="167425" y="699228"/>
            <a:ext cx="3876541" cy="42029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8"/>
          <a:stretch/>
        </p:blipFill>
        <p:spPr>
          <a:xfrm>
            <a:off x="4378816" y="416449"/>
            <a:ext cx="7555606" cy="238426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-167425" y="4711902"/>
            <a:ext cx="4945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>
                <a:solidFill>
                  <a:schemeClr val="bg1"/>
                </a:solidFill>
                <a:latin typeface="+mj-lt"/>
              </a:rPr>
              <a:t>Laboratorio de Física Atómica Molecular y Aplicada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95" y="5859001"/>
            <a:ext cx="1097282" cy="7620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859" y="5406971"/>
            <a:ext cx="2086109" cy="137377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6366454" y="5162784"/>
            <a:ext cx="49451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3200">
                <a:solidFill>
                  <a:schemeClr val="bg1"/>
                </a:solidFill>
                <a:latin typeface="+mj-lt"/>
              </a:rPr>
              <a:t>Asesor:</a:t>
            </a:r>
          </a:p>
          <a:p>
            <a:pPr algn="r"/>
            <a:r>
              <a:rPr lang="es-MX" sz="3200">
                <a:solidFill>
                  <a:schemeClr val="bg1"/>
                </a:solidFill>
                <a:latin typeface="+mj-lt"/>
              </a:rPr>
              <a:t>Dr. Óscar Olvera Neria</a:t>
            </a:r>
          </a:p>
        </p:txBody>
      </p:sp>
    </p:spTree>
    <p:extLst>
      <p:ext uri="{BB962C8B-B14F-4D97-AF65-F5344CB8AC3E}">
        <p14:creationId xmlns:p14="http://schemas.microsoft.com/office/powerpoint/2010/main" val="31046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0" y="1896193"/>
            <a:ext cx="1687131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smtClean="0">
                <a:solidFill>
                  <a:schemeClr val="bg1"/>
                </a:solidFill>
              </a:rPr>
              <a:t>Justificación</a:t>
            </a:r>
            <a:endParaRPr lang="es-MX" sz="2000">
              <a:solidFill>
                <a:schemeClr val="bg1"/>
              </a:solidFill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738906" y="911308"/>
            <a:ext cx="79505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smtClean="0">
                <a:solidFill>
                  <a:schemeClr val="bg1"/>
                </a:solidFill>
              </a:rPr>
              <a:t>Los desechos de los colorantes tipo azo se encuentran entre los principales contaminantes de los mantos acuíferos.</a:t>
            </a:r>
            <a:endParaRPr lang="es-MX" sz="2800" dirty="0" smtClean="0">
              <a:solidFill>
                <a:schemeClr val="bg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738907" y="3057487"/>
            <a:ext cx="79505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800" smtClean="0">
                <a:solidFill>
                  <a:schemeClr val="bg1"/>
                </a:solidFill>
              </a:rPr>
              <a:t>El colorante Anaranjado Ácido 7 (AO7) es un compuesto tipo azo. El enlace -N=N- y el puente de hidrógeno le confieren gran estabilidad.</a:t>
            </a:r>
            <a:endParaRPr lang="es-MX" sz="2800" dirty="0">
              <a:solidFill>
                <a:schemeClr val="bg1"/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782" y="4607253"/>
            <a:ext cx="4049505" cy="195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4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1896193"/>
            <a:ext cx="1687131" cy="4001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MX" sz="2000" smtClean="0">
                <a:solidFill>
                  <a:schemeClr val="bg1"/>
                </a:solidFill>
              </a:rPr>
              <a:t>Justificación</a:t>
            </a:r>
            <a:endParaRPr lang="es-MX" sz="2000">
              <a:solidFill>
                <a:schemeClr val="bg1"/>
              </a:solidFill>
            </a:endParaRPr>
          </a:p>
        </p:txBody>
      </p:sp>
      <p:sp>
        <p:nvSpPr>
          <p:cNvPr id="5" name="Marcador de contenido 2"/>
          <p:cNvSpPr txBox="1">
            <a:spLocks/>
          </p:cNvSpPr>
          <p:nvPr/>
        </p:nvSpPr>
        <p:spPr>
          <a:xfrm>
            <a:off x="2150771" y="409737"/>
            <a:ext cx="9800823" cy="18865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es-MX" smtClean="0"/>
          </a:p>
          <a:p>
            <a:pPr marL="0" indent="0" algn="just">
              <a:buNone/>
            </a:pPr>
            <a:r>
              <a:rPr lang="es-MX" sz="3900" smtClean="0">
                <a:solidFill>
                  <a:schemeClr val="bg1"/>
                </a:solidFill>
              </a:rPr>
              <a:t>Debido a la alta estabilidad del AO7 es necesario diseñar nuevos materiales que garanticen la degradación completa con bajos consumos de energía.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es-MX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131" y="5165844"/>
            <a:ext cx="3501914" cy="1692156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086" y="5165844"/>
            <a:ext cx="3501914" cy="1692156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609" y="5165844"/>
            <a:ext cx="3501914" cy="16921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27" y="2553880"/>
            <a:ext cx="6749537" cy="252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1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0" y="4098485"/>
            <a:ext cx="168713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2000" smtClean="0">
                <a:solidFill>
                  <a:schemeClr val="accent1"/>
                </a:solidFill>
              </a:rPr>
              <a:t>Metodología</a:t>
            </a:r>
            <a:endParaRPr lang="es-MX" sz="2000">
              <a:solidFill>
                <a:schemeClr val="accent1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1844761" y="1017428"/>
            <a:ext cx="4913194" cy="5658091"/>
            <a:chOff x="1844761" y="1017428"/>
            <a:chExt cx="4913194" cy="5658091"/>
          </a:xfrm>
        </p:grpSpPr>
        <p:sp>
          <p:nvSpPr>
            <p:cNvPr id="6" name="Marcador de contenido 2"/>
            <p:cNvSpPr txBox="1">
              <a:spLocks/>
            </p:cNvSpPr>
            <p:nvPr/>
          </p:nvSpPr>
          <p:spPr>
            <a:xfrm>
              <a:off x="1844761" y="1017428"/>
              <a:ext cx="4913194" cy="1298307"/>
            </a:xfrm>
            <a:prstGeom prst="rect">
              <a:avLst/>
            </a:prstGeom>
            <a:solidFill>
              <a:schemeClr val="accent4">
                <a:lumMod val="75000"/>
                <a:alpha val="62000"/>
              </a:schemeClr>
            </a:solidFill>
          </p:spPr>
          <p:txBody>
            <a:bodyPr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anose="020B0604020202020204" pitchFamily="34" charset="0"/>
                <a:buNone/>
              </a:pPr>
              <a:r>
                <a:rPr lang="es-MX" sz="2400" smtClean="0"/>
                <a:t>Caracterización de la superficie de TiO</a:t>
              </a:r>
              <a:r>
                <a:rPr lang="es-MX" sz="2400" baseline="-25000" smtClean="0"/>
                <a:t>2</a:t>
              </a:r>
              <a:r>
                <a:rPr lang="es-MX" sz="2400" smtClean="0"/>
                <a:t> (101) fase anatasa mediante VASP/DFT/PBEx.</a:t>
              </a:r>
              <a:endParaRPr lang="es-MX" sz="2400" dirty="0"/>
            </a:p>
          </p:txBody>
        </p:sp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2558" y="2321671"/>
              <a:ext cx="1823804" cy="4353848"/>
            </a:xfrm>
            <a:prstGeom prst="rect">
              <a:avLst/>
            </a:prstGeom>
          </p:spPr>
        </p:pic>
      </p:grpSp>
      <p:grpSp>
        <p:nvGrpSpPr>
          <p:cNvPr id="12" name="Grupo 11"/>
          <p:cNvGrpSpPr/>
          <p:nvPr/>
        </p:nvGrpSpPr>
        <p:grpSpPr>
          <a:xfrm>
            <a:off x="6186088" y="2679445"/>
            <a:ext cx="6005912" cy="3497856"/>
            <a:chOff x="6186088" y="2679445"/>
            <a:chExt cx="6005912" cy="3497856"/>
          </a:xfrm>
        </p:grpSpPr>
        <p:sp>
          <p:nvSpPr>
            <p:cNvPr id="8" name="CuadroTexto 7"/>
            <p:cNvSpPr txBox="1"/>
            <p:nvPr/>
          </p:nvSpPr>
          <p:spPr>
            <a:xfrm>
              <a:off x="7315047" y="2679445"/>
              <a:ext cx="4772025" cy="120032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s-MX" sz="2400" dirty="0"/>
                <a:t>Formación de radicales libres OH• y O</a:t>
              </a:r>
              <a:r>
                <a:rPr lang="es-MX" sz="2400" baseline="-25000" dirty="0"/>
                <a:t>2</a:t>
              </a:r>
              <a:r>
                <a:rPr lang="es-MX" sz="2400" dirty="0"/>
                <a:t> </a:t>
              </a:r>
              <a:r>
                <a:rPr lang="es-MX" sz="2400" baseline="30000" dirty="0"/>
                <a:t>•−</a:t>
              </a:r>
              <a:r>
                <a:rPr lang="es-MX" sz="2400" dirty="0"/>
                <a:t> </a:t>
              </a:r>
              <a:r>
                <a:rPr lang="es-MX" sz="2400" dirty="0" smtClean="0"/>
                <a:t>a través de la generación de los portadores de carga.</a:t>
              </a:r>
              <a:endParaRPr lang="es-MX" sz="2400" dirty="0"/>
            </a:p>
          </p:txBody>
        </p:sp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6088" y="4498595"/>
              <a:ext cx="6005912" cy="1678706"/>
            </a:xfrm>
            <a:prstGeom prst="rect">
              <a:avLst/>
            </a:prstGeom>
          </p:spPr>
        </p:pic>
      </p:grpSp>
      <p:sp>
        <p:nvSpPr>
          <p:cNvPr id="10" name="Rectángulo 9"/>
          <p:cNvSpPr/>
          <p:nvPr/>
        </p:nvSpPr>
        <p:spPr>
          <a:xfrm>
            <a:off x="4301358" y="288138"/>
            <a:ext cx="67596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>
                <a:solidFill>
                  <a:schemeClr val="accent1"/>
                </a:solidFill>
              </a:rPr>
              <a:t>Fotocatalizadores de TiO</a:t>
            </a:r>
            <a:r>
              <a:rPr lang="es-MX" sz="2400" baseline="-25000">
                <a:solidFill>
                  <a:schemeClr val="accent1"/>
                </a:solidFill>
              </a:rPr>
              <a:t>2</a:t>
            </a:r>
            <a:r>
              <a:rPr lang="es-MX" sz="2400">
                <a:solidFill>
                  <a:schemeClr val="accent1"/>
                </a:solidFill>
              </a:rPr>
              <a:t> activos en la región </a:t>
            </a:r>
            <a:r>
              <a:rPr lang="es-MX" sz="2400" smtClean="0">
                <a:solidFill>
                  <a:schemeClr val="accent1"/>
                </a:solidFill>
              </a:rPr>
              <a:t>visible</a:t>
            </a:r>
            <a:endParaRPr lang="es-MX" sz="2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5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2215166" y="1101977"/>
            <a:ext cx="9976835" cy="1980050"/>
            <a:chOff x="2215166" y="1101977"/>
            <a:chExt cx="9976835" cy="1980050"/>
          </a:xfrm>
        </p:grpSpPr>
        <p:sp>
          <p:nvSpPr>
            <p:cNvPr id="2" name="CuadroTexto 1"/>
            <p:cNvSpPr txBox="1"/>
            <p:nvPr/>
          </p:nvSpPr>
          <p:spPr>
            <a:xfrm>
              <a:off x="7517675" y="1474416"/>
              <a:ext cx="4674326" cy="70788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2000" dirty="0" smtClean="0"/>
                <a:t>Generar un semiconductor tipo </a:t>
              </a:r>
              <a:r>
                <a:rPr lang="es-MX" sz="2000" smtClean="0"/>
                <a:t>P dopando </a:t>
              </a:r>
              <a:r>
                <a:rPr lang="es-MX" sz="2000" dirty="0" smtClean="0"/>
                <a:t>el TiO</a:t>
              </a:r>
              <a:r>
                <a:rPr lang="es-MX" sz="2000" baseline="-25000" dirty="0" smtClean="0"/>
                <a:t>2</a:t>
              </a:r>
              <a:r>
                <a:rPr lang="es-MX" sz="2000" dirty="0" smtClean="0"/>
                <a:t> con átomos de </a:t>
              </a:r>
              <a:r>
                <a:rPr lang="es-MX" sz="2000" b="1" dirty="0" smtClean="0"/>
                <a:t>C, N, F </a:t>
              </a:r>
              <a:r>
                <a:rPr lang="es-MX" sz="2000" b="1" dirty="0"/>
                <a:t>o</a:t>
              </a:r>
              <a:r>
                <a:rPr lang="es-MX" sz="2000" b="1" dirty="0" smtClean="0"/>
                <a:t> S</a:t>
              </a:r>
              <a:r>
                <a:rPr lang="es-MX" sz="2000" dirty="0" smtClean="0"/>
                <a:t>. </a:t>
              </a:r>
            </a:p>
          </p:txBody>
        </p:sp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166" y="1101977"/>
              <a:ext cx="5302508" cy="1980050"/>
            </a:xfrm>
            <a:prstGeom prst="rect">
              <a:avLst/>
            </a:prstGeom>
          </p:spPr>
        </p:pic>
      </p:grpSp>
      <p:grpSp>
        <p:nvGrpSpPr>
          <p:cNvPr id="7" name="Grupo 6"/>
          <p:cNvGrpSpPr/>
          <p:nvPr/>
        </p:nvGrpSpPr>
        <p:grpSpPr>
          <a:xfrm>
            <a:off x="2334476" y="3936278"/>
            <a:ext cx="9024689" cy="1980050"/>
            <a:chOff x="2334476" y="3936278"/>
            <a:chExt cx="9024689" cy="1980050"/>
          </a:xfrm>
        </p:grpSpPr>
        <p:sp>
          <p:nvSpPr>
            <p:cNvPr id="3" name="CuadroTexto 2"/>
            <p:cNvSpPr txBox="1"/>
            <p:nvPr/>
          </p:nvSpPr>
          <p:spPr>
            <a:xfrm>
              <a:off x="7634890" y="4350966"/>
              <a:ext cx="3724275" cy="101566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es-MX" sz="2000" dirty="0" smtClean="0"/>
                <a:t>Generar un semiconductor tipo </a:t>
              </a:r>
              <a:r>
                <a:rPr lang="es-MX" sz="2000" smtClean="0"/>
                <a:t>n dopando el </a:t>
              </a:r>
              <a:r>
                <a:rPr lang="es-MX" sz="2000" dirty="0" smtClean="0"/>
                <a:t>TiO</a:t>
              </a:r>
              <a:r>
                <a:rPr lang="es-MX" sz="2000" baseline="-25000" dirty="0" smtClean="0"/>
                <a:t>2</a:t>
              </a:r>
              <a:r>
                <a:rPr lang="es-MX" sz="2000" dirty="0" smtClean="0"/>
                <a:t> con átomos de </a:t>
              </a:r>
              <a:r>
                <a:rPr lang="es-MX" sz="2000" b="1" dirty="0" smtClean="0"/>
                <a:t>Pd, Pt o Fe</a:t>
              </a:r>
              <a:r>
                <a:rPr lang="es-MX" sz="2000" dirty="0" smtClean="0"/>
                <a:t>. </a:t>
              </a:r>
            </a:p>
          </p:txBody>
        </p:sp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4476" y="3936278"/>
              <a:ext cx="5302508" cy="1980050"/>
            </a:xfrm>
            <a:prstGeom prst="rect">
              <a:avLst/>
            </a:prstGeom>
          </p:spPr>
        </p:pic>
      </p:grpSp>
      <p:sp>
        <p:nvSpPr>
          <p:cNvPr id="8" name="CuadroTexto 7"/>
          <p:cNvSpPr txBox="1"/>
          <p:nvPr/>
        </p:nvSpPr>
        <p:spPr>
          <a:xfrm>
            <a:off x="0" y="4098485"/>
            <a:ext cx="168713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MX" sz="2000" smtClean="0">
                <a:solidFill>
                  <a:schemeClr val="accent1"/>
                </a:solidFill>
              </a:rPr>
              <a:t>Metodología</a:t>
            </a:r>
            <a:endParaRPr lang="es-MX" sz="20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1239</TotalTime>
  <Words>171</Words>
  <Application>Microsoft Office PowerPoint</Application>
  <PresentationFormat>Panorámica</PresentationFormat>
  <Paragraphs>18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Autor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cesar</dc:creator>
  <cp:lastModifiedBy>julio cesar</cp:lastModifiedBy>
  <cp:revision>51</cp:revision>
  <dcterms:created xsi:type="dcterms:W3CDTF">2015-03-30T21:53:20Z</dcterms:created>
  <dcterms:modified xsi:type="dcterms:W3CDTF">2015-05-28T17:48:58Z</dcterms:modified>
</cp:coreProperties>
</file>